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7" r:id="rId1"/>
  </p:sldMasterIdLst>
  <p:notesMasterIdLst>
    <p:notesMasterId r:id="rId105"/>
  </p:notesMasterIdLst>
  <p:handoutMasterIdLst>
    <p:handoutMasterId r:id="rId106"/>
  </p:handoutMasterIdLst>
  <p:sldIdLst>
    <p:sldId id="257" r:id="rId2"/>
    <p:sldId id="259" r:id="rId3"/>
    <p:sldId id="299" r:id="rId4"/>
    <p:sldId id="263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64" r:id="rId16"/>
    <p:sldId id="275" r:id="rId17"/>
    <p:sldId id="276" r:id="rId18"/>
    <p:sldId id="277" r:id="rId19"/>
    <p:sldId id="278" r:id="rId20"/>
    <p:sldId id="279" r:id="rId21"/>
    <p:sldId id="283" r:id="rId22"/>
    <p:sldId id="281" r:id="rId23"/>
    <p:sldId id="282" r:id="rId24"/>
    <p:sldId id="284" r:id="rId25"/>
    <p:sldId id="285" r:id="rId26"/>
    <p:sldId id="286" r:id="rId27"/>
    <p:sldId id="288" r:id="rId28"/>
    <p:sldId id="287" r:id="rId29"/>
    <p:sldId id="289" r:id="rId30"/>
    <p:sldId id="291" r:id="rId31"/>
    <p:sldId id="256" r:id="rId32"/>
    <p:sldId id="292" r:id="rId33"/>
    <p:sldId id="293" r:id="rId34"/>
    <p:sldId id="298" r:id="rId35"/>
    <p:sldId id="300" r:id="rId36"/>
    <p:sldId id="261" r:id="rId37"/>
    <p:sldId id="302" r:id="rId38"/>
    <p:sldId id="295" r:id="rId39"/>
    <p:sldId id="296" r:id="rId40"/>
    <p:sldId id="297" r:id="rId41"/>
    <p:sldId id="303" r:id="rId42"/>
    <p:sldId id="301" r:id="rId43"/>
    <p:sldId id="304" r:id="rId44"/>
    <p:sldId id="305" r:id="rId45"/>
    <p:sldId id="307" r:id="rId46"/>
    <p:sldId id="306" r:id="rId47"/>
    <p:sldId id="308" r:id="rId48"/>
    <p:sldId id="309" r:id="rId49"/>
    <p:sldId id="311" r:id="rId50"/>
    <p:sldId id="310" r:id="rId51"/>
    <p:sldId id="312" r:id="rId52"/>
    <p:sldId id="313" r:id="rId53"/>
    <p:sldId id="314" r:id="rId54"/>
    <p:sldId id="315" r:id="rId55"/>
    <p:sldId id="316" r:id="rId56"/>
    <p:sldId id="260" r:id="rId57"/>
    <p:sldId id="318" r:id="rId58"/>
    <p:sldId id="320" r:id="rId59"/>
    <p:sldId id="321" r:id="rId60"/>
    <p:sldId id="330" r:id="rId61"/>
    <p:sldId id="322" r:id="rId62"/>
    <p:sldId id="331" r:id="rId63"/>
    <p:sldId id="323" r:id="rId64"/>
    <p:sldId id="324" r:id="rId65"/>
    <p:sldId id="332" r:id="rId66"/>
    <p:sldId id="333" r:id="rId67"/>
    <p:sldId id="325" r:id="rId68"/>
    <p:sldId id="326" r:id="rId69"/>
    <p:sldId id="334" r:id="rId70"/>
    <p:sldId id="336" r:id="rId71"/>
    <p:sldId id="338" r:id="rId72"/>
    <p:sldId id="337" r:id="rId73"/>
    <p:sldId id="339" r:id="rId74"/>
    <p:sldId id="341" r:id="rId75"/>
    <p:sldId id="342" r:id="rId76"/>
    <p:sldId id="343" r:id="rId77"/>
    <p:sldId id="346" r:id="rId78"/>
    <p:sldId id="347" r:id="rId79"/>
    <p:sldId id="344" r:id="rId80"/>
    <p:sldId id="476" r:id="rId81"/>
    <p:sldId id="345" r:id="rId82"/>
    <p:sldId id="348" r:id="rId83"/>
    <p:sldId id="335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478" r:id="rId93"/>
    <p:sldId id="358" r:id="rId94"/>
    <p:sldId id="359" r:id="rId95"/>
    <p:sldId id="360" r:id="rId96"/>
    <p:sldId id="361" r:id="rId97"/>
    <p:sldId id="362" r:id="rId98"/>
    <p:sldId id="363" r:id="rId99"/>
    <p:sldId id="364" r:id="rId100"/>
    <p:sldId id="365" r:id="rId101"/>
    <p:sldId id="366" r:id="rId102"/>
    <p:sldId id="368" r:id="rId103"/>
    <p:sldId id="367" r:id="rId10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19" autoAdjust="0"/>
    <p:restoredTop sz="94660"/>
  </p:normalViewPr>
  <p:slideViewPr>
    <p:cSldViewPr snapToGrid="0">
      <p:cViewPr varScale="1">
        <p:scale>
          <a:sx n="70" d="100"/>
          <a:sy n="70" d="100"/>
        </p:scale>
        <p:origin x="4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CD7C143F-BE40-4FA3-B59F-AEC9E23F50DF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0B65E85F-C3B5-462C-9E6E-139F3120C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088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95254DF-E002-43F7-9748-8DBA86E5C3F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957FABE-DA74-458D-8F99-AA5F9BB57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140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33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20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44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70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68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54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13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56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24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25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60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43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30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06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219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830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66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841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96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930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52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89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487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008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32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885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001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245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875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456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813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403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73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031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439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499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105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826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358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545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483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893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323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36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106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148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836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822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308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922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7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315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522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138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75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566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221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3234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64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938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0362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287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506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118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895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76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316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246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1396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8970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7671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426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0065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3867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7101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3953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5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6728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6804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970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0044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96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07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DC01-349E-41E0-9FC4-996C8F73947F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9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3908-286A-4EB9-8899-3DCB57AF4D0C}" type="datetime1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10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A73A-C8EA-4A74-8638-8F836FE6B707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5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3AFB-8A87-4566-91D1-D4875C1A68CA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1446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0708-DE54-4D6D-988B-700699329612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30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E241-1F83-44EC-98CD-616C6E095791}" type="datetime1">
              <a:rPr lang="en-US" smtClean="0"/>
              <a:t>8/28/2017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39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42CD1-062A-44F3-B1E0-9DF94319A0FF}" type="datetime1">
              <a:rPr lang="en-US" smtClean="0"/>
              <a:t>8/28/2017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0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826EF-47A6-462D-8D54-9F294F35721E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62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DE8DD-7E5C-4327-867B-11B7B506293C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30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FFE0-41D9-4FEB-88D3-FE24E7EA0341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9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7278A-10AA-4C3A-AD91-98A86665A215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25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3013-F39A-4E86-84F5-281E1F45F7C4}" type="datetime1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7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4514-7D19-4DF0-AACC-5076AEB72F53}" type="datetime1">
              <a:rPr lang="en-US" smtClean="0"/>
              <a:t>8/28/2017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21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F452-9C8F-468B-8AAB-B6DD1AC401A9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21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A6C0-E03E-45EC-B0AF-F72A68C58C2E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5FDE-F7C8-4090-9344-1C81335E128A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4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A6AC1-E004-4160-B106-CD7046CB223F}" type="datetime1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6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E9352AF-01CA-4B1F-B836-B6FF7778C2D5}" type="datetime1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057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eg"/><Relationship Id="rId4" Type="http://schemas.openxmlformats.org/officeDocument/2006/relationships/image" Target="../media/image111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447800"/>
            <a:ext cx="9697149" cy="3329581"/>
          </a:xfrm>
        </p:spPr>
        <p:txBody>
          <a:bodyPr/>
          <a:lstStyle/>
          <a:p>
            <a:r>
              <a:rPr lang="en-US" smtClean="0"/>
              <a:t>Residential </a:t>
            </a:r>
            <a:r>
              <a:rPr lang="en-US" dirty="0" smtClean="0"/>
              <a:t>Construction from the Ground 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5018540"/>
            <a:ext cx="8825658" cy="861420"/>
          </a:xfrm>
        </p:spPr>
        <p:txBody>
          <a:bodyPr>
            <a:noAutofit/>
          </a:bodyPr>
          <a:lstStyle/>
          <a:p>
            <a:r>
              <a:rPr lang="en-US" sz="2400" b="1" dirty="0"/>
              <a:t>Jason </a:t>
            </a:r>
            <a:r>
              <a:rPr lang="en-US" sz="2400" b="1" dirty="0" smtClean="0"/>
              <a:t>Jorgensen - Meeker County Assessor</a:t>
            </a:r>
          </a:p>
          <a:p>
            <a:r>
              <a:rPr lang="en-US" sz="2400" b="1" dirty="0" smtClean="0"/>
              <a:t>Erik Skogquist - Contracted Local assessor</a:t>
            </a:r>
            <a:endParaRPr lang="en-US" sz="2400" dirty="0"/>
          </a:p>
        </p:txBody>
      </p:sp>
      <p:sp>
        <p:nvSpPr>
          <p:cNvPr id="4" name="Down Arrow 3"/>
          <p:cNvSpPr/>
          <p:nvPr/>
        </p:nvSpPr>
        <p:spPr>
          <a:xfrm rot="-10800000">
            <a:off x="9369537" y="1542094"/>
            <a:ext cx="2374296" cy="31409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29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354312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Full Basement with walkout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64" y="1063416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424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Electrical Boxes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100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20111" y="980535"/>
            <a:ext cx="11571890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Breaker Panel 1950s +   	    Fuse Box Pre 1950s</a:t>
            </a:r>
            <a:endParaRPr lang="en-US" sz="3000" b="1" dirty="0"/>
          </a:p>
        </p:txBody>
      </p:sp>
      <p:pic>
        <p:nvPicPr>
          <p:cNvPr id="22530" name="Picture 2" descr="Image result for 200 amp b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" y="1546226"/>
            <a:ext cx="381000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940" y="1841955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585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Wiring Rough in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101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04" y="1005883"/>
            <a:ext cx="7470647" cy="560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0112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Wiring types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102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19785" y="1198512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Romex	 (copper)	</a:t>
            </a:r>
            <a:r>
              <a:rPr lang="en-US" sz="3000" b="1" dirty="0"/>
              <a:t> </a:t>
            </a:r>
            <a:r>
              <a:rPr lang="en-US" sz="3000" b="1" dirty="0" smtClean="0"/>
              <a:t>                     	Aluminum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059932"/>
            <a:ext cx="5548256" cy="4166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746" y="2059933"/>
            <a:ext cx="5539973" cy="416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371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Older Wiring types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103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79705" y="1315502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Cloth Prior to 1960 	</a:t>
            </a:r>
            <a:r>
              <a:rPr lang="en-US" sz="3000" b="1" dirty="0"/>
              <a:t> </a:t>
            </a:r>
            <a:r>
              <a:rPr lang="en-US" sz="3000" b="1" dirty="0" smtClean="0"/>
              <a:t>    	Knob and Tube 1880s-1930s</a:t>
            </a:r>
            <a:endParaRPr lang="en-US" sz="3000" b="1" dirty="0"/>
          </a:p>
        </p:txBody>
      </p:sp>
      <p:pic>
        <p:nvPicPr>
          <p:cNvPr id="23554" name="Picture 2" descr="Image result for cloth wi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63" y="2119347"/>
            <a:ext cx="4676186" cy="416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20" y="2119346"/>
            <a:ext cx="5737041" cy="41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19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Full Basement with Tuck under Garage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64" y="1063416"/>
            <a:ext cx="6979158" cy="523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84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Split Entry/Split Foyer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74" y="1159881"/>
            <a:ext cx="6730448" cy="504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58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Split Level/ Tri Level Split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35" y="1478279"/>
            <a:ext cx="8004887" cy="440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76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Basement/Site Prep options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22424" y="2066544"/>
            <a:ext cx="91683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What parts of the house are underground or unseen?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56531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excavation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48" y="996696"/>
            <a:ext cx="7193280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80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 fontScale="85000" lnSpcReduction="10000"/>
          </a:bodyPr>
          <a:lstStyle/>
          <a:p>
            <a:r>
              <a:rPr lang="en-US" sz="4000" b="1" dirty="0" smtClean="0"/>
              <a:t>Footing and Gravel Fill under slab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76" y="1063416"/>
            <a:ext cx="7117080" cy="533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63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 fontScale="85000" lnSpcReduction="10000"/>
          </a:bodyPr>
          <a:lstStyle/>
          <a:p>
            <a:r>
              <a:rPr lang="en-US" sz="4000" b="1" dirty="0" smtClean="0"/>
              <a:t>Basement Slab Insulation and In-Floor Heat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258" y="861420"/>
            <a:ext cx="3912755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70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Cutaway for a Slab home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18</a:t>
            </a:fld>
            <a:endParaRPr lang="en-US"/>
          </a:p>
        </p:txBody>
      </p:sp>
      <p:pic>
        <p:nvPicPr>
          <p:cNvPr id="1026" name="Picture 2" descr="Image result for slab on gr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991" y="1226238"/>
            <a:ext cx="66675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732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Crawl Space Excavation &amp; Walls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19</a:t>
            </a:fld>
            <a:endParaRPr lang="en-US"/>
          </a:p>
        </p:txBody>
      </p:sp>
      <p:pic>
        <p:nvPicPr>
          <p:cNvPr id="2050" name="Picture 2" descr="Image result for new crawl sp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025" y="1301160"/>
            <a:ext cx="7186653" cy="50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531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Elevation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57597" y="960120"/>
            <a:ext cx="9262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type of home is a property good for?</a:t>
            </a:r>
            <a:endParaRPr lang="en-US" sz="4000" dirty="0"/>
          </a:p>
        </p:txBody>
      </p:sp>
      <p:pic>
        <p:nvPicPr>
          <p:cNvPr id="1026" name="Picture 2" descr="https://s-media-cache-ak0.pinimg.com/736x/bb/b5/e3/bbb5e362d108e574ba8f1a29c15ff3e2--walkout-basement-basement-idea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 t="25043"/>
          <a:stretch/>
        </p:blipFill>
        <p:spPr bwMode="auto">
          <a:xfrm>
            <a:off x="2478023" y="2542032"/>
            <a:ext cx="6480175" cy="39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307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42416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Footing/Drain Tile/Waterproofing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02" y="1407397"/>
            <a:ext cx="7327392" cy="48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17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42416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Membrane Waterproofing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01" y="1503265"/>
            <a:ext cx="6280594" cy="469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82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Drain tile into Sump Basket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96" y="964692"/>
            <a:ext cx="7382256" cy="55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33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Sump Hole with Radon Mitigation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94" y="1282871"/>
            <a:ext cx="6531864" cy="489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09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Insulation - Exterior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170" y="1347874"/>
            <a:ext cx="6571488" cy="47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80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Insulation – interior Solid and Batt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3" y="1496471"/>
            <a:ext cx="5634563" cy="4209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9" y="1496471"/>
            <a:ext cx="5650992" cy="423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04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Backfill – Gravel 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57" y="914328"/>
            <a:ext cx="6115403" cy="3438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08" y="2932305"/>
            <a:ext cx="5338579" cy="354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52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Basement/ Wall Types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95144" y="2395728"/>
            <a:ext cx="7699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are the various sizes, styles, and materials used to build a foundation?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83782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Varied thickness bases on Load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26" y="861420"/>
            <a:ext cx="3559412" cy="589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36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Stone – Older Homes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850" y="1596136"/>
            <a:ext cx="6644639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83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Typical Basement Styles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44" y="2116454"/>
            <a:ext cx="8359515" cy="318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01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Concrete Block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"/>
          <a:stretch/>
        </p:blipFill>
        <p:spPr>
          <a:xfrm>
            <a:off x="2564321" y="1362456"/>
            <a:ext cx="6460807" cy="47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51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789650"/>
            <a:ext cx="6815669" cy="151553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Wood - .40 / .60 treated grade</a:t>
            </a:r>
            <a:endParaRPr lang="en-US" sz="4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"/>
          <a:stretch/>
        </p:blipFill>
        <p:spPr>
          <a:xfrm>
            <a:off x="1993393" y="940198"/>
            <a:ext cx="7452360" cy="54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65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Insulated Concrete Form (ICF)</a:t>
            </a:r>
            <a:endParaRPr lang="en-US" sz="4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089" y="1435608"/>
            <a:ext cx="7943757" cy="46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81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Poured Basement Wall</a:t>
            </a:r>
            <a:endParaRPr lang="en-US" sz="4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84" y="1247965"/>
            <a:ext cx="6615874" cy="49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73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Floor Structural System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20240" y="1063416"/>
            <a:ext cx="7699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is the floor structure made of and how is it supported?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7" b="20242"/>
          <a:stretch/>
        </p:blipFill>
        <p:spPr>
          <a:xfrm>
            <a:off x="1801150" y="3364992"/>
            <a:ext cx="7937428" cy="28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51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Slab on Grade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12" y="861420"/>
            <a:ext cx="5148072" cy="564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96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Dimensional Lumber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96" y="1209772"/>
            <a:ext cx="7397496" cy="483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60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Dimensional Lumber - Sizes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05" y="1362100"/>
            <a:ext cx="7340964" cy="475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26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Trusses – Parallel Chord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325" y="1141367"/>
            <a:ext cx="6995121" cy="524634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41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TGI I-Joist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446072"/>
            <a:ext cx="6428232" cy="480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05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Slab home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20" y="1673352"/>
            <a:ext cx="7762765" cy="4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73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Laminated beams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52" y="1474068"/>
            <a:ext cx="6328154" cy="417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921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Subfloor – New Construction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1581913"/>
            <a:ext cx="7725590" cy="432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94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Subfloor - types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72" y="989436"/>
            <a:ext cx="6355651" cy="5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21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Wall Construction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7784" y="861420"/>
            <a:ext cx="9794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is standard, balloon frame, pole frame, log frame, and timber frame construction?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37" y="2701847"/>
            <a:ext cx="6210672" cy="403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142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Standard Framing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58" y="969264"/>
            <a:ext cx="5579955" cy="547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066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Typical Wall Layout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48" y="1254060"/>
            <a:ext cx="4942523" cy="494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405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 fontScale="85000" lnSpcReduction="10000"/>
          </a:bodyPr>
          <a:lstStyle/>
          <a:p>
            <a:r>
              <a:rPr lang="en-US" sz="4000" b="1" dirty="0" smtClean="0"/>
              <a:t>Balloon Framing – Older Homes, Staircases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20" y="938654"/>
            <a:ext cx="4490452" cy="548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586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Engineered Studs - Staggered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47</a:t>
            </a:fld>
            <a:endParaRPr lang="en-US"/>
          </a:p>
        </p:txBody>
      </p:sp>
      <p:pic>
        <p:nvPicPr>
          <p:cNvPr id="3076" name="Picture 4" descr="img_19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062" y="1063416"/>
            <a:ext cx="6892921" cy="516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8796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Log Frame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"/>
          <a:stretch/>
        </p:blipFill>
        <p:spPr>
          <a:xfrm>
            <a:off x="2066544" y="1240432"/>
            <a:ext cx="6784848" cy="506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735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Log Frame – Jason’s House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" y="1380784"/>
            <a:ext cx="8924228" cy="458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9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Doublewide on Piers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96" y="1063416"/>
            <a:ext cx="7014401" cy="519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167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Engineered Square Log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0" y="1835047"/>
            <a:ext cx="7561326" cy="352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896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Timber Frame – Continued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528" y="1558798"/>
            <a:ext cx="81280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345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Steel Stud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1176091"/>
            <a:ext cx="6858000" cy="469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342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Pole Frame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996696"/>
            <a:ext cx="707136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05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Single Wall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416" y="1275080"/>
            <a:ext cx="713232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172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Double Wall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185" y="1532572"/>
            <a:ext cx="5955982" cy="447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954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Insulation - Batt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96" y="1318676"/>
            <a:ext cx="7187184" cy="476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685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Insulation - Batt with Kraft Face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64" y="1063416"/>
            <a:ext cx="6336792" cy="532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747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Insulation - Spray Foam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0" y="1333500"/>
            <a:ext cx="7456170" cy="497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305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R-Value Variation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59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416" y="1775459"/>
            <a:ext cx="6537198" cy="400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03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Crawl space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83" y="1063416"/>
            <a:ext cx="7139814" cy="511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34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R-Value Chart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2" y="1783080"/>
            <a:ext cx="10767093" cy="43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305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Insulated Panel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997588"/>
            <a:ext cx="6203343" cy="4113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144" y="1749552"/>
            <a:ext cx="4438841" cy="443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301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Sheeting – Dimensional 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66" y="1353312"/>
            <a:ext cx="7452394" cy="51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423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Sheeting  - OSB or </a:t>
            </a:r>
            <a:r>
              <a:rPr lang="en-US" sz="4000" b="1" dirty="0" err="1" smtClean="0"/>
              <a:t>Wafferboard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74" y="1374311"/>
            <a:ext cx="6373041" cy="47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784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Sheeting - Plywood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78" t="-4629" r="5210" b="4629"/>
          <a:stretch/>
        </p:blipFill>
        <p:spPr>
          <a:xfrm>
            <a:off x="1947672" y="1281091"/>
            <a:ext cx="6986016" cy="454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877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Sheeting – </a:t>
            </a:r>
            <a:r>
              <a:rPr lang="en-US" sz="4000" b="1" dirty="0" err="1" smtClean="0"/>
              <a:t>Builtrite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65</a:t>
            </a:fld>
            <a:endParaRPr lang="en-US"/>
          </a:p>
        </p:txBody>
      </p:sp>
      <p:pic>
        <p:nvPicPr>
          <p:cNvPr id="13314" name="Picture 2" descr="http://www.bildrite.net/index_r09_c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9787" r="1073" b="21920"/>
          <a:stretch/>
        </p:blipFill>
        <p:spPr bwMode="auto">
          <a:xfrm>
            <a:off x="1563624" y="1801367"/>
            <a:ext cx="7680960" cy="412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6570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Vapor Barrier – Tyvek House Wrap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24" y="1063416"/>
            <a:ext cx="5416296" cy="541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716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Vapor Barrier </a:t>
            </a:r>
            <a:r>
              <a:rPr lang="en-US" sz="4000" b="1" dirty="0" smtClean="0"/>
              <a:t>– Tar Paper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95" y="1484040"/>
            <a:ext cx="8025643" cy="451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673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Vapor barrier – Interior </a:t>
            </a:r>
            <a:r>
              <a:rPr lang="en-US" sz="4000" b="1" dirty="0" err="1" smtClean="0"/>
              <a:t>POly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63416"/>
            <a:ext cx="6946392" cy="520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165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Roof Structure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69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are the different roof styles and how are they built?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38064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Crawl space entrance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266" y="935400"/>
            <a:ext cx="7193725" cy="530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432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Common Truss Construction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892" y="1063416"/>
            <a:ext cx="8994648" cy="539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733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Truss layout (Attic Trusses)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8" y="1383456"/>
            <a:ext cx="9546662" cy="48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329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Types of Truss Design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532" y="758952"/>
            <a:ext cx="4974860" cy="59897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546145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 fontScale="85000" lnSpcReduction="10000"/>
          </a:bodyPr>
          <a:lstStyle/>
          <a:p>
            <a:r>
              <a:rPr lang="en-US" sz="4000" b="1" dirty="0" smtClean="0"/>
              <a:t>Factory truss machine and gusset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567" y="1191432"/>
            <a:ext cx="6912865" cy="519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093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Homemade truss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64" y="943716"/>
            <a:ext cx="7331456" cy="549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709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TGI I-Joist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1" y="1127424"/>
            <a:ext cx="6788431" cy="5091324"/>
          </a:xfrm>
          <a:prstGeom prst="rect">
            <a:avLst/>
          </a:prstGeom>
        </p:spPr>
      </p:pic>
      <p:pic>
        <p:nvPicPr>
          <p:cNvPr id="1028" name="Picture 4" descr="Image result for tji joi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14" y="1895538"/>
            <a:ext cx="50006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210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Dimensional Lumber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76</a:t>
            </a:fld>
            <a:endParaRPr lang="en-US"/>
          </a:p>
        </p:txBody>
      </p:sp>
      <p:pic>
        <p:nvPicPr>
          <p:cNvPr id="6146" name="Picture 2" descr="http://cdnassets.hw.net/aa/ce/095dff7640dfb8221a3c5a8dd701/0214-jlc-otj-hero-tcm96-21130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11" y="1234440"/>
            <a:ext cx="7584948" cy="505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957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Steel Construction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77</a:t>
            </a:fld>
            <a:endParaRPr lang="en-US"/>
          </a:p>
        </p:txBody>
      </p:sp>
      <p:pic>
        <p:nvPicPr>
          <p:cNvPr id="3074" name="Picture 2" descr="Image result for steel roof stru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632" y="1373484"/>
            <a:ext cx="6800121" cy="453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5621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Roof Styles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8" y="1886376"/>
            <a:ext cx="4928108" cy="3701369"/>
          </a:xfrm>
          <a:prstGeom prst="rect">
            <a:avLst/>
          </a:prstGeom>
        </p:spPr>
      </p:pic>
      <p:pic>
        <p:nvPicPr>
          <p:cNvPr id="2050" name="Picture 2" descr="Image result for flat roof hou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547" y="1886376"/>
            <a:ext cx="4965192" cy="371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90598" y="2083046"/>
            <a:ext cx="1677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Hip Roof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7454770" y="2083046"/>
            <a:ext cx="1447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Flat Roof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863495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gable with dorm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r="1990"/>
          <a:stretch/>
        </p:blipFill>
        <p:spPr bwMode="auto">
          <a:xfrm>
            <a:off x="6537960" y="2013912"/>
            <a:ext cx="5213778" cy="401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-2102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Roof Style Continued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79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32904" y="2196930"/>
            <a:ext cx="41805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Gable Roof with Dormers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078" name="Picture 6" descr="Image result for split lev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72" y="2192036"/>
            <a:ext cx="599606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44787" y="2196930"/>
            <a:ext cx="1905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Gable Roof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0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Full Basement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</a:t>
            </a:fld>
            <a:endParaRPr lang="en-US"/>
          </a:p>
        </p:txBody>
      </p:sp>
      <p:pic>
        <p:nvPicPr>
          <p:cNvPr id="2050" name="Picture 2" descr="Image result for unfinished bas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207" y="935400"/>
            <a:ext cx="7280434" cy="544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6941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Gable and Hip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80</a:t>
            </a:fld>
            <a:endParaRPr lang="en-US"/>
          </a:p>
        </p:txBody>
      </p:sp>
      <p:pic>
        <p:nvPicPr>
          <p:cNvPr id="4100" name="Picture 4" descr="Image result for gable roo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598" y="1602432"/>
            <a:ext cx="609600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6728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Roof Styles Continued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81</a:t>
            </a:fld>
            <a:endParaRPr lang="en-US"/>
          </a:p>
        </p:txBody>
      </p:sp>
      <p:pic>
        <p:nvPicPr>
          <p:cNvPr id="4098" name="Picture 2" descr="Image result for gable roo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71" y="1513332"/>
            <a:ext cx="4572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6" name="Picture 10" descr="Image result for mansard roo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687" y="1918763"/>
            <a:ext cx="5403977" cy="405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95071" y="1457098"/>
            <a:ext cx="2414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Gambrel Roof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30951" y="5510082"/>
            <a:ext cx="2414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Mansard Roof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540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Roof Pitch = Inch/Inch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82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 descr="Image res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0" y="1337736"/>
            <a:ext cx="10320401" cy="505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8634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Roof Materials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types of decking and roof covers are there and what are soffits, eaves, fascia?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152692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Decking 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84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1732026"/>
            <a:ext cx="5385244" cy="4044812"/>
          </a:xfrm>
          <a:prstGeom prst="rect">
            <a:avLst/>
          </a:prstGeom>
        </p:spPr>
      </p:pic>
      <p:pic>
        <p:nvPicPr>
          <p:cNvPr id="8196" name="Picture 4" descr="Image result for plywood roof dec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826" y="1722882"/>
            <a:ext cx="5413081" cy="405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0" y="1099320"/>
            <a:ext cx="11190739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Oriented Strand board (OSB)                  Plywood 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0262375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Decking Continued 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85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89180" y="1202807"/>
            <a:ext cx="11190739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Tung and Groove (T&amp;G)             1x (1x6 1x8, or multiple)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0" y="1996644"/>
            <a:ext cx="5401818" cy="3311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457" y="2801113"/>
            <a:ext cx="3647122" cy="3647122"/>
          </a:xfrm>
          <a:prstGeom prst="rect">
            <a:avLst/>
          </a:prstGeom>
        </p:spPr>
      </p:pic>
      <p:pic>
        <p:nvPicPr>
          <p:cNvPr id="9220" name="Picture 4" descr="Image result for 1 x roof deck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1277" r="2163" b="584"/>
          <a:stretch/>
        </p:blipFill>
        <p:spPr bwMode="auto">
          <a:xfrm>
            <a:off x="6300215" y="1888607"/>
            <a:ext cx="5734813" cy="41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2536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Roofing Materials - Asphalt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86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89180" y="1300539"/>
            <a:ext cx="11190739" cy="7636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3 Tab								Architectural</a:t>
            </a:r>
            <a:endParaRPr lang="en-US" sz="3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0" y="2203618"/>
            <a:ext cx="5324475" cy="3865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916" y="2203618"/>
            <a:ext cx="5701132" cy="38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095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 fontScale="77500" lnSpcReduction="20000"/>
          </a:bodyPr>
          <a:lstStyle/>
          <a:p>
            <a:r>
              <a:rPr lang="en-US" sz="4000" b="1" dirty="0" smtClean="0"/>
              <a:t>Roofing Materials High End Traditional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87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55575" y="766367"/>
            <a:ext cx="11190739" cy="7636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Cedar	Shingle							Clay Tile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22" y="1320512"/>
            <a:ext cx="5077815" cy="3486912"/>
          </a:xfrm>
          <a:prstGeom prst="rect">
            <a:avLst/>
          </a:prstGeom>
        </p:spPr>
      </p:pic>
      <p:pic>
        <p:nvPicPr>
          <p:cNvPr id="10242" name="Picture 2" descr="Image result for clay tile shing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54" y="1320512"/>
            <a:ext cx="5230366" cy="34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slate roo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77" y="3639312"/>
            <a:ext cx="5541813" cy="311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167511" y="5589903"/>
            <a:ext cx="2060321" cy="7636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Slate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0427557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Roofing Materials - Steel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88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89180" y="1300539"/>
            <a:ext cx="11190739" cy="7636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000" b="1" dirty="0" smtClean="0"/>
              <a:t>Steel Panel								Steel Shingle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9" y="2064226"/>
            <a:ext cx="5009578" cy="3743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01" y="2064225"/>
            <a:ext cx="5013916" cy="374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849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Soffits, Fascia, Gutters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89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4" name="Picture 2" descr="Image result for soffit fas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4" y="1593768"/>
            <a:ext cx="7820935" cy="497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2277933" y="1016911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(Composite Soffit and Fascia)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54770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354312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Full Basement with Egress Windows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77" y="1380744"/>
            <a:ext cx="8384720" cy="469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10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Soffits, Fascia, Gutters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90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365081" y="1419247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Wood                                         Aluminum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/>
          <a:stretch/>
        </p:blipFill>
        <p:spPr>
          <a:xfrm>
            <a:off x="265176" y="2176656"/>
            <a:ext cx="5846190" cy="3671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76" y="2186773"/>
            <a:ext cx="5529580" cy="366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18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Gutter material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91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825585" y="751735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Vinyl 										Seamless </a:t>
            </a:r>
            <a:r>
              <a:rPr lang="en-US" sz="3000" b="1" dirty="0"/>
              <a:t>Steel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14" y="1429512"/>
            <a:ext cx="5396422" cy="36046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429512"/>
            <a:ext cx="5697681" cy="36085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763" y="3475482"/>
            <a:ext cx="6680019" cy="3117342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460375" y="5463834"/>
            <a:ext cx="1931075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Copper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3459044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6856" y="1334814"/>
            <a:ext cx="8825658" cy="4645573"/>
          </a:xfrm>
        </p:spPr>
        <p:txBody>
          <a:bodyPr>
            <a:noAutofit/>
          </a:bodyPr>
          <a:lstStyle/>
          <a:p>
            <a:r>
              <a:rPr lang="en-US" sz="7000" b="1" dirty="0" smtClean="0"/>
              <a:t>House Construction Time Lapse Video</a:t>
            </a:r>
          </a:p>
          <a:p>
            <a:r>
              <a:rPr lang="en-US" sz="4000" b="1" dirty="0"/>
              <a:t>https://www.youtube.com/watch?v=SSWsiDkCIyY</a:t>
            </a:r>
            <a:endParaRPr lang="en-US" sz="4000" b="1" dirty="0" smtClean="0"/>
          </a:p>
          <a:p>
            <a:endParaRPr lang="en-US" sz="7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92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110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Plumbing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76884" y="2681076"/>
            <a:ext cx="97947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are the different materials used for plumbing a home and where does the good stuff go when you flush it down the toilet?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452484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Plumbing Rough In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94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28022"/>
            <a:ext cx="6557772" cy="484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177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Piping Supply and Waste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95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420369" y="998187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Copper</a:t>
            </a:r>
            <a:r>
              <a:rPr lang="en-US" sz="3000" b="1" dirty="0"/>
              <a:t> </a:t>
            </a:r>
            <a:r>
              <a:rPr lang="en-US" sz="3000" b="1" dirty="0" smtClean="0"/>
              <a:t>(Both)			</a:t>
            </a:r>
            <a:r>
              <a:rPr lang="en-US" sz="3000" b="1" dirty="0"/>
              <a:t> </a:t>
            </a:r>
            <a:r>
              <a:rPr lang="en-US" sz="3000" b="1" dirty="0" smtClean="0"/>
              <a:t>    	Galvanized Steel (Both)</a:t>
            </a:r>
            <a:endParaRPr lang="en-US" sz="3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563878"/>
            <a:ext cx="5573402" cy="4044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" r="22806"/>
          <a:stretch/>
        </p:blipFill>
        <p:spPr>
          <a:xfrm>
            <a:off x="6006709" y="1551530"/>
            <a:ext cx="5637897" cy="4069282"/>
          </a:xfrm>
          <a:prstGeom prst="rect">
            <a:avLst/>
          </a:prstGeom>
        </p:spPr>
      </p:pic>
      <p:pic>
        <p:nvPicPr>
          <p:cNvPr id="16386" name="Picture 2" descr="Image result for cast iron pi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612" y="3435953"/>
            <a:ext cx="4562729" cy="34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0" y="5802522"/>
            <a:ext cx="5184647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Cast Iron (Waste)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1474270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Piping Supply and Waste Continued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96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536192" y="1419247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PVC</a:t>
            </a:r>
            <a:r>
              <a:rPr lang="en-US" sz="3000" b="1" dirty="0"/>
              <a:t> </a:t>
            </a:r>
            <a:r>
              <a:rPr lang="en-US" sz="3000" b="1" dirty="0" smtClean="0"/>
              <a:t>(Both)		</a:t>
            </a:r>
            <a:r>
              <a:rPr lang="en-US" sz="3000" b="1" dirty="0"/>
              <a:t> </a:t>
            </a:r>
            <a:r>
              <a:rPr lang="en-US" sz="3000" b="1" dirty="0" smtClean="0"/>
              <a:t>    	                      PEX (Supply)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3" b="2277"/>
          <a:stretch/>
        </p:blipFill>
        <p:spPr>
          <a:xfrm>
            <a:off x="155575" y="2044636"/>
            <a:ext cx="5577713" cy="3962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7"/>
          <a:stretch/>
        </p:blipFill>
        <p:spPr>
          <a:xfrm>
            <a:off x="6059424" y="2052727"/>
            <a:ext cx="5628669" cy="394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158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 smtClean="0"/>
              <a:t>Water heater with Recirculation Pump</a:t>
            </a:r>
          </a:p>
          <a:p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97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1355528"/>
            <a:ext cx="6170485" cy="462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4116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Piping Supply and Waste Continued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98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2" name="Picture 2" descr="Image result for septic diagr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4" b="4896"/>
          <a:stretch/>
        </p:blipFill>
        <p:spPr bwMode="auto">
          <a:xfrm>
            <a:off x="185225" y="1404413"/>
            <a:ext cx="4761679" cy="530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e resu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02" y="1901159"/>
            <a:ext cx="6703629" cy="481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890017" y="912122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 smtClean="0"/>
              <a:t>Typical Septic			</a:t>
            </a:r>
            <a:r>
              <a:rPr lang="en-US" sz="3000" b="1" dirty="0"/>
              <a:t> </a:t>
            </a:r>
            <a:r>
              <a:rPr lang="en-US" sz="3000" b="1" dirty="0" smtClean="0"/>
              <a:t>    	        Mound System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7315516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Electrical</a:t>
            </a:r>
            <a:endParaRPr lang="en-US" sz="4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99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Fuses vs Breakers, 100-200 Amp Service and what the heck is Knob and Tube?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520655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33453</TotalTime>
  <Words>773</Words>
  <Application>Microsoft Office PowerPoint</Application>
  <PresentationFormat>Widescreen</PresentationFormat>
  <Paragraphs>324</Paragraphs>
  <Slides>103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8" baseType="lpstr">
      <vt:lpstr>Arial</vt:lpstr>
      <vt:lpstr>Calibri</vt:lpstr>
      <vt:lpstr>Century Gothic</vt:lpstr>
      <vt:lpstr>Wingdings 3</vt:lpstr>
      <vt:lpstr>Ion</vt:lpstr>
      <vt:lpstr>Residential Construction from the Ground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Houses from the Ground UP</dc:title>
  <dc:creator>Erik Skogquist</dc:creator>
  <cp:lastModifiedBy>Erik Skogquist</cp:lastModifiedBy>
  <cp:revision>130</cp:revision>
  <dcterms:created xsi:type="dcterms:W3CDTF">2017-06-13T07:53:57Z</dcterms:created>
  <dcterms:modified xsi:type="dcterms:W3CDTF">2017-08-28T14:31:17Z</dcterms:modified>
</cp:coreProperties>
</file>